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2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64" r:id="rId5"/>
    <p:sldId id="263" r:id="rId6"/>
    <p:sldId id="258" r:id="rId7"/>
    <p:sldId id="259" r:id="rId8"/>
    <p:sldId id="260" r:id="rId9"/>
    <p:sldId id="262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3E53F-B821-1B41-AB00-E051CDF4144E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31A5B-4381-4343-82CF-11B577E67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5124-C155-4046-95EB-DD8B4B3B590E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23E4-25AC-F54D-9157-99F536BD1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5124-C155-4046-95EB-DD8B4B3B590E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23E4-25AC-F54D-9157-99F536BD1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5124-C155-4046-95EB-DD8B4B3B590E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23E4-25AC-F54D-9157-99F536BD1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5124-C155-4046-95EB-DD8B4B3B590E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23E4-25AC-F54D-9157-99F536BD1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5124-C155-4046-95EB-DD8B4B3B590E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23E4-25AC-F54D-9157-99F536BD1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5124-C155-4046-95EB-DD8B4B3B590E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23E4-25AC-F54D-9157-99F536BD1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5124-C155-4046-95EB-DD8B4B3B590E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23E4-25AC-F54D-9157-99F536BD1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5124-C155-4046-95EB-DD8B4B3B590E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23E4-25AC-F54D-9157-99F536BD1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5124-C155-4046-95EB-DD8B4B3B590E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23E4-25AC-F54D-9157-99F536BD1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5124-C155-4046-95EB-DD8B4B3B590E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23E4-25AC-F54D-9157-99F536BD1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5124-C155-4046-95EB-DD8B4B3B590E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23E4-25AC-F54D-9157-99F536BD1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5124-C155-4046-95EB-DD8B4B3B590E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B23E4-25AC-F54D-9157-99F536BD1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Peter Hopkins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69794" y="602678"/>
            <a:ext cx="2902718" cy="3055493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Sports 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on Technique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Use a mono-pod</a:t>
            </a:r>
          </a:p>
          <a:p>
            <a:r>
              <a:rPr lang="en-US" sz="2400" dirty="0" smtClean="0"/>
              <a:t>Choose focal length to set frame size for capturing the action</a:t>
            </a:r>
          </a:p>
          <a:p>
            <a:r>
              <a:rPr lang="en-US" sz="2400" dirty="0" smtClean="0"/>
              <a:t>Continuous shooting gives you choices</a:t>
            </a:r>
          </a:p>
          <a:p>
            <a:r>
              <a:rPr lang="en-US" sz="2400" dirty="0" smtClean="0"/>
              <a:t>Test the light for speed before you start</a:t>
            </a:r>
          </a:p>
          <a:p>
            <a:r>
              <a:rPr lang="en-US" sz="2400" dirty="0" smtClean="0"/>
              <a:t>Don’t overlook the basics of a good photo</a:t>
            </a:r>
          </a:p>
          <a:p>
            <a:r>
              <a:rPr lang="en-US" sz="2400" dirty="0" smtClean="0"/>
              <a:t>Be sure to bring enough storage cards</a:t>
            </a:r>
          </a:p>
          <a:p>
            <a:r>
              <a:rPr lang="en-US" sz="2400" dirty="0" smtClean="0"/>
              <a:t>Shoot in JPEG</a:t>
            </a:r>
          </a:p>
          <a:p>
            <a:r>
              <a:rPr lang="en-US" sz="2400" dirty="0" smtClean="0"/>
              <a:t>Use a fast lens, f2.8 highly preferable</a:t>
            </a:r>
          </a:p>
          <a:p>
            <a:r>
              <a:rPr lang="en-US" sz="2400" dirty="0" smtClean="0"/>
              <a:t>Include the players’ eyes and the ball</a:t>
            </a:r>
          </a:p>
          <a:p>
            <a:r>
              <a:rPr lang="en-US" sz="2400" dirty="0" smtClean="0"/>
              <a:t>For more…http://photography.tutsplus.com/tutorials/8-tips-for-taking-sports-photos-like-a-pro--photo-296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to Sports Action Photos is </a:t>
            </a:r>
            <a:br>
              <a:rPr lang="en-US" dirty="0" smtClean="0"/>
            </a:br>
            <a:r>
              <a:rPr lang="en-US" dirty="0" smtClean="0"/>
              <a:t>Shutter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Blur to convey sense of motion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Track the subject, blur the background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Blur the subject, freeze the background</a:t>
            </a:r>
          </a:p>
          <a:p>
            <a:pPr marL="514350" indent="-514350">
              <a:buNone/>
            </a:pPr>
            <a:r>
              <a:rPr lang="en-US" sz="2400" i="1" dirty="0" smtClean="0"/>
              <a:t>Slow shutter speeds: 1/20-1/30 sec </a:t>
            </a:r>
          </a:p>
          <a:p>
            <a:pPr marL="514350" indent="-514350">
              <a:buNone/>
            </a:pPr>
            <a:r>
              <a:rPr lang="en-US" sz="2400" i="1" dirty="0" smtClean="0"/>
              <a:t>Varies with the speed of the subject</a:t>
            </a:r>
          </a:p>
          <a:p>
            <a:pPr marL="514350" indent="-514350"/>
            <a:r>
              <a:rPr lang="en-US" dirty="0" smtClean="0"/>
              <a:t>“Freeze” the action</a:t>
            </a:r>
          </a:p>
          <a:p>
            <a:pPr marL="514350" indent="-514350">
              <a:buNone/>
            </a:pPr>
            <a:r>
              <a:rPr lang="en-US" sz="2400" i="1" dirty="0" smtClean="0"/>
              <a:t>As fast as the available light will allow, 1/500 sec 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AF-Servo (Canon); AF-Continuous (Nikon)</a:t>
            </a:r>
          </a:p>
          <a:p>
            <a:r>
              <a:rPr lang="en-US" sz="2400" dirty="0" smtClean="0"/>
              <a:t>All focal points </a:t>
            </a:r>
            <a:r>
              <a:rPr lang="en-US" sz="2400" dirty="0" smtClean="0"/>
              <a:t>active</a:t>
            </a:r>
          </a:p>
          <a:p>
            <a:r>
              <a:rPr lang="en-US" sz="2400" dirty="0" smtClean="0"/>
              <a:t>Focus distance range 2.5m-infinity for faster focus</a:t>
            </a:r>
            <a:endParaRPr lang="en-US" sz="2400" dirty="0" smtClean="0"/>
          </a:p>
          <a:p>
            <a:r>
              <a:rPr lang="en-US" sz="2400" dirty="0" smtClean="0"/>
              <a:t>Image stabilizer, mode 2</a:t>
            </a:r>
            <a:endParaRPr lang="en-US" sz="2400" dirty="0" smtClean="0"/>
          </a:p>
          <a:p>
            <a:r>
              <a:rPr lang="en-US" sz="2400" dirty="0" smtClean="0"/>
              <a:t>Aperture </a:t>
            </a:r>
            <a:r>
              <a:rPr lang="en-US" sz="2400" dirty="0" err="1" smtClean="0"/>
              <a:t>vs</a:t>
            </a:r>
            <a:r>
              <a:rPr lang="en-US" sz="2400" dirty="0" smtClean="0"/>
              <a:t> Shutter priority</a:t>
            </a:r>
            <a:endParaRPr lang="en-US" sz="2400" dirty="0" smtClean="0"/>
          </a:p>
          <a:p>
            <a:r>
              <a:rPr lang="en-US" sz="2400" dirty="0" smtClean="0"/>
              <a:t>Continuous </a:t>
            </a:r>
            <a:r>
              <a:rPr lang="en-US" sz="2400" dirty="0" smtClean="0"/>
              <a:t>shutter</a:t>
            </a:r>
            <a:endParaRPr lang="en-US" sz="2400" dirty="0" smtClean="0"/>
          </a:p>
          <a:p>
            <a:r>
              <a:rPr lang="en-US" sz="2400" dirty="0" smtClean="0"/>
              <a:t>Focal </a:t>
            </a:r>
            <a:r>
              <a:rPr lang="en-US" sz="2400" dirty="0" smtClean="0"/>
              <a:t>length to allow ample frame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Blurred Action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712" b="-24712"/>
          <a:stretch>
            <a:fillRect/>
          </a:stretch>
        </p:blipFill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Blur Conveys Sense of Motion</a:t>
            </a:r>
            <a:br>
              <a:rPr lang="en-US" dirty="0" smtClean="0"/>
            </a:br>
            <a:r>
              <a:rPr lang="en-US" sz="2400" dirty="0" smtClean="0"/>
              <a:t>Blur the Subject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1400" dirty="0" smtClean="0">
              <a:latin typeface="Adobe Caslon Pro Bold"/>
              <a:cs typeface="Adobe Caslon Pro Bold"/>
            </a:endParaRPr>
          </a:p>
          <a:p>
            <a:endParaRPr lang="en-US" sz="1400" dirty="0" smtClean="0">
              <a:latin typeface="Adobe Caslon Pro Bold"/>
              <a:cs typeface="Adobe Caslon Pro Bold"/>
            </a:endParaRPr>
          </a:p>
          <a:p>
            <a:endParaRPr lang="en-US" sz="1400" dirty="0" smtClean="0">
              <a:latin typeface="Adobe Caslon Pro Bold"/>
              <a:cs typeface="Adobe Caslon Pro Bold"/>
            </a:endParaRPr>
          </a:p>
          <a:p>
            <a:r>
              <a:rPr lang="en-US" sz="1400" dirty="0" smtClean="0">
                <a:latin typeface="Adobe Caslon Pro Bold"/>
                <a:cs typeface="Adobe Caslon Pro Bold"/>
              </a:rPr>
              <a:t>Canon EF 100-400 mm, f4.5-5.6</a:t>
            </a:r>
          </a:p>
          <a:p>
            <a:r>
              <a:rPr lang="en-US" sz="1400" dirty="0" smtClean="0">
                <a:latin typeface="Adobe Caslon Pro Bold"/>
                <a:cs typeface="Adobe Caslon Pro Bold"/>
              </a:rPr>
              <a:t>Focal length 285 mm</a:t>
            </a:r>
          </a:p>
          <a:p>
            <a:r>
              <a:rPr lang="en-US" sz="1400" dirty="0" smtClean="0">
                <a:latin typeface="Adobe Caslon Pro Bold"/>
                <a:cs typeface="Adobe Caslon Pro Bold"/>
              </a:rPr>
              <a:t>Approximately 100 </a:t>
            </a:r>
            <a:r>
              <a:rPr lang="en-US" sz="1400" dirty="0" err="1" smtClean="0">
                <a:latin typeface="Adobe Caslon Pro Bold"/>
                <a:cs typeface="Adobe Caslon Pro Bold"/>
              </a:rPr>
              <a:t>m</a:t>
            </a:r>
            <a:r>
              <a:rPr lang="en-US" sz="1400" dirty="0" smtClean="0">
                <a:latin typeface="Adobe Caslon Pro Bold"/>
                <a:cs typeface="Adobe Caslon Pro Bold"/>
              </a:rPr>
              <a:t> from subject</a:t>
            </a:r>
          </a:p>
          <a:p>
            <a:r>
              <a:rPr lang="en-US" sz="1400" dirty="0" smtClean="0">
                <a:latin typeface="Adobe Caslon Pro Bold"/>
                <a:cs typeface="Adobe Caslon Pro Bold"/>
              </a:rPr>
              <a:t>Lock on background, let skier move into the frame</a:t>
            </a:r>
          </a:p>
          <a:p>
            <a:pPr lvl="1">
              <a:buFont typeface="Wingdings" charset="2"/>
              <a:buChar char="ü"/>
            </a:pPr>
            <a:r>
              <a:rPr lang="en-US" sz="1000" dirty="0" smtClean="0">
                <a:latin typeface="Adobe Caslon Pro Bold"/>
                <a:cs typeface="Adobe Caslon Pro Bold"/>
              </a:rPr>
              <a:t>Lens fixed relative to background</a:t>
            </a:r>
          </a:p>
          <a:p>
            <a:pPr lvl="1">
              <a:buFont typeface="Wingdings" charset="2"/>
              <a:buChar char="ü"/>
            </a:pPr>
            <a:r>
              <a:rPr lang="en-US" sz="1000" dirty="0" smtClean="0">
                <a:latin typeface="Adobe Caslon Pro Bold"/>
                <a:cs typeface="Adobe Caslon Pro Bold"/>
              </a:rPr>
              <a:t>Subject in motion relative to the lens</a:t>
            </a:r>
          </a:p>
          <a:p>
            <a:r>
              <a:rPr lang="en-US" sz="1400" dirty="0" smtClean="0">
                <a:latin typeface="Adobe Caslon Pro Bold"/>
                <a:cs typeface="Adobe Caslon Pro Bold"/>
              </a:rPr>
              <a:t>Challenge is to find shutter speed for the speed of the subject</a:t>
            </a:r>
            <a:endParaRPr lang="en-US" sz="1400" dirty="0" smtClean="0"/>
          </a:p>
          <a:p>
            <a:endParaRPr lang="en-US" sz="1400" dirty="0">
              <a:latin typeface="Adobe Caslon Pro Bold"/>
              <a:cs typeface="Adobe Caslon Pro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0652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Blurred subject, background sharp</a:t>
            </a:r>
          </a:p>
          <a:p>
            <a:pPr algn="ctr"/>
            <a:r>
              <a:rPr lang="en-US" sz="1400" dirty="0" smtClean="0"/>
              <a:t>F29.0, 1/20 sec, ISO 100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Tracking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4712" b="-24712"/>
          <a:stretch>
            <a:fillRect/>
          </a:stretch>
        </p:blipFill>
        <p:spPr>
          <a:xfrm>
            <a:off x="609600" y="1600200"/>
            <a:ext cx="4038600" cy="452596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Blur Conveys Sense of Motion</a:t>
            </a:r>
            <a:br>
              <a:rPr lang="en-US" dirty="0" smtClean="0"/>
            </a:br>
            <a:r>
              <a:rPr lang="en-US" sz="2400" dirty="0" smtClean="0"/>
              <a:t>Track the Subject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1400" dirty="0" smtClean="0">
              <a:latin typeface="Adobe Caslon Pro Bold"/>
              <a:cs typeface="Adobe Caslon Pro Bold"/>
            </a:endParaRPr>
          </a:p>
          <a:p>
            <a:endParaRPr lang="en-US" sz="1400" dirty="0" smtClean="0">
              <a:latin typeface="Adobe Caslon Pro Bold"/>
              <a:cs typeface="Adobe Caslon Pro Bold"/>
            </a:endParaRPr>
          </a:p>
          <a:p>
            <a:endParaRPr lang="en-US" sz="1400" dirty="0" smtClean="0">
              <a:latin typeface="Adobe Caslon Pro Bold"/>
              <a:cs typeface="Adobe Caslon Pro Bold"/>
            </a:endParaRPr>
          </a:p>
          <a:p>
            <a:r>
              <a:rPr lang="en-US" sz="1400" dirty="0" smtClean="0">
                <a:latin typeface="Adobe Caslon Pro Bold"/>
                <a:cs typeface="Adobe Caslon Pro Bold"/>
              </a:rPr>
              <a:t>Canon EF 100-400 mm, f4.5-5.6</a:t>
            </a:r>
          </a:p>
          <a:p>
            <a:r>
              <a:rPr lang="en-US" sz="1400" dirty="0" smtClean="0">
                <a:latin typeface="Adobe Caslon Pro Bold"/>
                <a:cs typeface="Adobe Caslon Pro Bold"/>
              </a:rPr>
              <a:t>Focal length 100 mm</a:t>
            </a:r>
          </a:p>
          <a:p>
            <a:r>
              <a:rPr lang="en-US" sz="1400" dirty="0" smtClean="0">
                <a:latin typeface="Adobe Caslon Pro Bold"/>
                <a:cs typeface="Adobe Caslon Pro Bold"/>
              </a:rPr>
              <a:t>Approximately 40 </a:t>
            </a:r>
            <a:r>
              <a:rPr lang="en-US" sz="1400" dirty="0" err="1" smtClean="0">
                <a:latin typeface="Adobe Caslon Pro Bold"/>
                <a:cs typeface="Adobe Caslon Pro Bold"/>
              </a:rPr>
              <a:t>m</a:t>
            </a:r>
            <a:r>
              <a:rPr lang="en-US" sz="1400" dirty="0" smtClean="0">
                <a:latin typeface="Adobe Caslon Pro Bold"/>
                <a:cs typeface="Adobe Caslon Pro Bold"/>
              </a:rPr>
              <a:t> from subject</a:t>
            </a:r>
          </a:p>
          <a:p>
            <a:r>
              <a:rPr lang="en-US" sz="1400" dirty="0" smtClean="0">
                <a:latin typeface="Adobe Caslon Pro Bold"/>
                <a:cs typeface="Adobe Caslon Pro Bold"/>
              </a:rPr>
              <a:t>Lock on, track car</a:t>
            </a:r>
          </a:p>
          <a:p>
            <a:pPr lvl="1">
              <a:buFont typeface="Wingdings" charset="2"/>
              <a:buChar char="ü"/>
            </a:pPr>
            <a:r>
              <a:rPr lang="en-US" sz="1000" dirty="0" smtClean="0">
                <a:latin typeface="Adobe Caslon Pro Bold"/>
                <a:cs typeface="Adobe Caslon Pro Bold"/>
              </a:rPr>
              <a:t>Lens moves relative to background</a:t>
            </a:r>
          </a:p>
          <a:p>
            <a:pPr lvl="1">
              <a:buFont typeface="Wingdings" charset="2"/>
              <a:buChar char="ü"/>
            </a:pPr>
            <a:r>
              <a:rPr lang="en-US" sz="1000" dirty="0" smtClean="0">
                <a:latin typeface="Adobe Caslon Pro Bold"/>
                <a:cs typeface="Adobe Caslon Pro Bold"/>
              </a:rPr>
              <a:t>No lens motion relative to subject</a:t>
            </a:r>
          </a:p>
          <a:p>
            <a:r>
              <a:rPr lang="en-US" sz="1400" dirty="0" smtClean="0">
                <a:latin typeface="Adobe Caslon Pro Bold"/>
                <a:cs typeface="Adobe Caslon Pro Bold"/>
              </a:rPr>
              <a:t>Challenge is to find shutter speed for the speed of the subject</a:t>
            </a:r>
            <a:endParaRPr lang="en-US" sz="1400" dirty="0" smtClean="0"/>
          </a:p>
          <a:p>
            <a:endParaRPr lang="en-US" sz="1400" dirty="0">
              <a:latin typeface="Adobe Caslon Pro Bold"/>
              <a:cs typeface="Adobe Caslon Pro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0652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Tracking subject, background blurred</a:t>
            </a:r>
          </a:p>
          <a:p>
            <a:pPr algn="ctr"/>
            <a:r>
              <a:rPr lang="en-US" sz="1400" dirty="0" smtClean="0"/>
              <a:t>F8.0, 1/30 sec, ISO 100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ominick Paris_Italy_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6335" b="-26335"/>
          <a:stretch>
            <a:fillRect/>
          </a:stretch>
        </p:blipFill>
        <p:spPr>
          <a:xfrm>
            <a:off x="3575049" y="273050"/>
            <a:ext cx="5111750" cy="585311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22000" endPos="75000" dist="203200" dir="5400000" sy="-100000" algn="bl" rotWithShape="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5050" y="5226138"/>
            <a:ext cx="5111749" cy="1162050"/>
          </a:xfrm>
        </p:spPr>
        <p:txBody>
          <a:bodyPr anchor="t">
            <a:normAutofit/>
          </a:bodyPr>
          <a:lstStyle/>
          <a:p>
            <a:pPr algn="r"/>
            <a:r>
              <a:rPr lang="en-US" sz="1400" dirty="0" smtClean="0"/>
              <a:t>World Cup Downhill</a:t>
            </a:r>
            <a:br>
              <a:rPr lang="en-US" sz="1400" dirty="0" smtClean="0"/>
            </a:br>
            <a:r>
              <a:rPr lang="en-US" sz="1400" dirty="0" smtClean="0"/>
              <a:t>Lake Louise</a:t>
            </a:r>
            <a:br>
              <a:rPr lang="en-US" sz="1400" dirty="0" smtClean="0"/>
            </a:br>
            <a:r>
              <a:rPr lang="en-US" sz="1400" dirty="0" smtClean="0"/>
              <a:t>November, 2013 </a:t>
            </a:r>
            <a:endParaRPr lang="en-US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286658"/>
            <a:ext cx="3008313" cy="4691063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latin typeface="Adobe Caslon Pro Bold"/>
                <a:cs typeface="Adobe Caslon Pro Bold"/>
              </a:rPr>
              <a:t>Canon EF 100-400 mm, f4.5-5.6</a:t>
            </a:r>
          </a:p>
          <a:p>
            <a:r>
              <a:rPr lang="en-US" dirty="0" smtClean="0">
                <a:latin typeface="Adobe Caslon Pro Bold"/>
                <a:cs typeface="Adobe Caslon Pro Bold"/>
              </a:rPr>
              <a:t>Focal length 300 mm</a:t>
            </a:r>
          </a:p>
          <a:p>
            <a:r>
              <a:rPr lang="en-US" dirty="0" smtClean="0">
                <a:latin typeface="Adobe Caslon Pro Bold"/>
                <a:cs typeface="Adobe Caslon Pro Bold"/>
              </a:rPr>
              <a:t>Approximately 30 </a:t>
            </a:r>
            <a:r>
              <a:rPr lang="en-US" dirty="0" err="1" smtClean="0">
                <a:latin typeface="Adobe Caslon Pro Bold"/>
                <a:cs typeface="Adobe Caslon Pro Bold"/>
              </a:rPr>
              <a:t>m</a:t>
            </a:r>
            <a:r>
              <a:rPr lang="en-US" dirty="0" smtClean="0">
                <a:latin typeface="Adobe Caslon Pro Bold"/>
                <a:cs typeface="Adobe Caslon Pro Bold"/>
              </a:rPr>
              <a:t> from subject</a:t>
            </a:r>
          </a:p>
          <a:p>
            <a:r>
              <a:rPr lang="en-US" dirty="0" smtClean="0">
                <a:latin typeface="Adobe Caslon Pro Bold"/>
                <a:cs typeface="Adobe Caslon Pro Bold"/>
              </a:rPr>
              <a:t>f5.6</a:t>
            </a:r>
          </a:p>
          <a:p>
            <a:r>
              <a:rPr lang="en-US" dirty="0" smtClean="0">
                <a:latin typeface="Adobe Caslon Pro Bold"/>
                <a:cs typeface="Adobe Caslon Pro Bold"/>
              </a:rPr>
              <a:t>ISO 400</a:t>
            </a:r>
          </a:p>
          <a:p>
            <a:r>
              <a:rPr lang="en-US" dirty="0" smtClean="0">
                <a:latin typeface="Adobe Caslon Pro Bold"/>
                <a:cs typeface="Adobe Caslon Pro Bold"/>
              </a:rPr>
              <a:t>1/2000 sec</a:t>
            </a:r>
          </a:p>
          <a:p>
            <a:endParaRPr lang="en-US" dirty="0" smtClean="0">
              <a:latin typeface="Adobe Caslon Pro Bold"/>
              <a:cs typeface="Adobe Caslon Pro Bold"/>
            </a:endParaRPr>
          </a:p>
          <a:p>
            <a:r>
              <a:rPr lang="en-US" dirty="0" smtClean="0">
                <a:latin typeface="Adobe Caslon Pro Bold"/>
                <a:cs typeface="Adobe Caslon Pro Bold"/>
              </a:rPr>
              <a:t>Mostly cloudy, but good light</a:t>
            </a:r>
          </a:p>
          <a:p>
            <a:endParaRPr lang="en-US" dirty="0" smtClean="0">
              <a:latin typeface="Adobe Caslon Pro Bold"/>
              <a:cs typeface="Adobe Caslon Pro Bold"/>
            </a:endParaRPr>
          </a:p>
          <a:p>
            <a:r>
              <a:rPr lang="en-US" dirty="0" smtClean="0">
                <a:latin typeface="Adobe Caslon Pro Bold"/>
                <a:cs typeface="Adobe Caslon Pro Bold"/>
              </a:rPr>
              <a:t>Challenge was to capture the subject at a speed ~ 100 </a:t>
            </a:r>
            <a:r>
              <a:rPr lang="en-US" dirty="0" err="1" smtClean="0">
                <a:latin typeface="Adobe Caslon Pro Bold"/>
                <a:cs typeface="Adobe Caslon Pro Bold"/>
              </a:rPr>
              <a:t>kph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7098"/>
            <a:ext cx="822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“Freeze” the Action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050" y="5185623"/>
            <a:ext cx="5111750" cy="1162050"/>
          </a:xfrm>
        </p:spPr>
        <p:txBody>
          <a:bodyPr anchor="t">
            <a:normAutofit/>
          </a:bodyPr>
          <a:lstStyle/>
          <a:p>
            <a:pPr algn="r"/>
            <a:r>
              <a:rPr lang="en-US" sz="1400" dirty="0" smtClean="0"/>
              <a:t>World Cup</a:t>
            </a:r>
            <a:br>
              <a:rPr lang="en-US" sz="1400" dirty="0" smtClean="0"/>
            </a:br>
            <a:r>
              <a:rPr lang="en-US" sz="1400" dirty="0" smtClean="0"/>
              <a:t>Cross Country Skiing</a:t>
            </a:r>
            <a:br>
              <a:rPr lang="en-US" sz="1400" dirty="0" smtClean="0"/>
            </a:br>
            <a:r>
              <a:rPr lang="en-US" sz="1400" dirty="0" err="1" smtClean="0"/>
              <a:t>Canmore</a:t>
            </a:r>
            <a:r>
              <a:rPr lang="en-US" sz="1400" dirty="0" smtClean="0"/>
              <a:t>, January 2008</a:t>
            </a:r>
            <a:endParaRPr lang="en-US" sz="1400" dirty="0"/>
          </a:p>
        </p:txBody>
      </p:sp>
      <p:pic>
        <p:nvPicPr>
          <p:cNvPr id="5" name="Content Placeholder 4" descr="Chandra's Race_16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6335" b="-26335"/>
          <a:stretch>
            <a:fillRect/>
          </a:stretch>
        </p:blipFill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>
                <a:latin typeface="Adobe Caslon Pro Bold"/>
                <a:cs typeface="Adobe Caslon Pro Bold"/>
              </a:rPr>
              <a:t>Canon EF 100-400 mm, f4.5-5.6</a:t>
            </a:r>
          </a:p>
          <a:p>
            <a:r>
              <a:rPr lang="en-US" dirty="0" smtClean="0">
                <a:latin typeface="Adobe Caslon Pro Bold"/>
                <a:cs typeface="Adobe Caslon Pro Bold"/>
              </a:rPr>
              <a:t>Focal length 400 mm</a:t>
            </a:r>
          </a:p>
          <a:p>
            <a:r>
              <a:rPr lang="en-US" dirty="0" smtClean="0">
                <a:latin typeface="Adobe Caslon Pro Bold"/>
                <a:cs typeface="Adobe Caslon Pro Bold"/>
              </a:rPr>
              <a:t>Approximately 100 </a:t>
            </a:r>
            <a:r>
              <a:rPr lang="en-US" dirty="0" err="1" smtClean="0">
                <a:latin typeface="Adobe Caslon Pro Bold"/>
                <a:cs typeface="Adobe Caslon Pro Bold"/>
              </a:rPr>
              <a:t>m</a:t>
            </a:r>
            <a:r>
              <a:rPr lang="en-US" dirty="0" smtClean="0">
                <a:latin typeface="Adobe Caslon Pro Bold"/>
                <a:cs typeface="Adobe Caslon Pro Bold"/>
              </a:rPr>
              <a:t> from subject</a:t>
            </a:r>
          </a:p>
          <a:p>
            <a:r>
              <a:rPr lang="en-US" dirty="0" smtClean="0">
                <a:latin typeface="Adobe Caslon Pro Bold"/>
                <a:cs typeface="Adobe Caslon Pro Bold"/>
              </a:rPr>
              <a:t>F7.1</a:t>
            </a:r>
          </a:p>
          <a:p>
            <a:r>
              <a:rPr lang="en-US" dirty="0" smtClean="0">
                <a:latin typeface="Adobe Caslon Pro Bold"/>
                <a:cs typeface="Adobe Caslon Pro Bold"/>
              </a:rPr>
              <a:t>ISO 400</a:t>
            </a:r>
          </a:p>
          <a:p>
            <a:r>
              <a:rPr lang="en-US" dirty="0" smtClean="0">
                <a:latin typeface="Adobe Caslon Pro Bold"/>
                <a:cs typeface="Adobe Caslon Pro Bold"/>
              </a:rPr>
              <a:t>1/2000 sec</a:t>
            </a:r>
          </a:p>
          <a:p>
            <a:endParaRPr lang="en-US" dirty="0" smtClean="0">
              <a:latin typeface="Adobe Caslon Pro Bold"/>
              <a:cs typeface="Adobe Caslon Pro Bold"/>
            </a:endParaRPr>
          </a:p>
          <a:p>
            <a:endParaRPr lang="en-US" dirty="0" smtClean="0">
              <a:latin typeface="Adobe Caslon Pro Bold"/>
              <a:cs typeface="Adobe Caslon Pro Bold"/>
            </a:endParaRPr>
          </a:p>
          <a:p>
            <a:r>
              <a:rPr lang="en-US" dirty="0" smtClean="0">
                <a:latin typeface="Adobe Caslon Pro Bold"/>
                <a:cs typeface="Adobe Caslon Pro Bold"/>
              </a:rPr>
              <a:t>Bright sunlight</a:t>
            </a:r>
          </a:p>
          <a:p>
            <a:endParaRPr lang="en-US" dirty="0" smtClean="0">
              <a:latin typeface="Adobe Caslon Pro Bold"/>
              <a:cs typeface="Adobe Caslon Pro Bold"/>
            </a:endParaRPr>
          </a:p>
          <a:p>
            <a:r>
              <a:rPr lang="en-US" dirty="0" smtClean="0">
                <a:latin typeface="Adobe Caslon Pro Bold"/>
                <a:cs typeface="Adobe Caslon Pro Bold"/>
              </a:rPr>
              <a:t>Challenge was getting into position.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67098"/>
            <a:ext cx="822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“Freeze” the Action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050" y="5196763"/>
            <a:ext cx="5111750" cy="1162050"/>
          </a:xfrm>
        </p:spPr>
        <p:txBody>
          <a:bodyPr anchor="t">
            <a:normAutofit/>
          </a:bodyPr>
          <a:lstStyle/>
          <a:p>
            <a:pPr algn="r"/>
            <a:r>
              <a:rPr lang="en-US" sz="1400" dirty="0" smtClean="0"/>
              <a:t>Spring Training</a:t>
            </a:r>
            <a:br>
              <a:rPr lang="en-US" sz="1400" dirty="0" smtClean="0"/>
            </a:br>
            <a:r>
              <a:rPr lang="en-US" sz="1400" dirty="0" smtClean="0"/>
              <a:t>Mariners </a:t>
            </a:r>
            <a:r>
              <a:rPr lang="en-US" sz="1400" dirty="0" err="1" smtClean="0"/>
              <a:t>vs</a:t>
            </a:r>
            <a:r>
              <a:rPr lang="en-US" sz="1400" dirty="0" smtClean="0"/>
              <a:t> Cubs</a:t>
            </a:r>
            <a:br>
              <a:rPr lang="en-US" sz="1400" dirty="0" smtClean="0"/>
            </a:br>
            <a:r>
              <a:rPr lang="en-US" sz="1400" dirty="0" smtClean="0"/>
              <a:t>April 2013</a:t>
            </a:r>
            <a:endParaRPr lang="en-US" sz="1400" dirty="0"/>
          </a:p>
        </p:txBody>
      </p:sp>
      <p:pic>
        <p:nvPicPr>
          <p:cNvPr id="5" name="Content Placeholder 4" descr="Out at Second_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6335" b="-26335"/>
          <a:stretch>
            <a:fillRect/>
          </a:stretch>
        </p:blipFill>
        <p:spPr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>
                <a:latin typeface="Adobe Caslon Pro Bold"/>
                <a:cs typeface="Adobe Caslon Pro Bold"/>
              </a:rPr>
              <a:t>Canon EF 70-200 mm, f2.8</a:t>
            </a:r>
          </a:p>
          <a:p>
            <a:r>
              <a:rPr lang="en-US" dirty="0" smtClean="0">
                <a:latin typeface="Adobe Caslon Pro Bold"/>
                <a:cs typeface="Adobe Caslon Pro Bold"/>
              </a:rPr>
              <a:t>Focal length 200 mm</a:t>
            </a:r>
          </a:p>
          <a:p>
            <a:r>
              <a:rPr lang="en-US" dirty="0" smtClean="0">
                <a:latin typeface="Adobe Caslon Pro Bold"/>
                <a:cs typeface="Adobe Caslon Pro Bold"/>
              </a:rPr>
              <a:t>Approximately 40 </a:t>
            </a:r>
            <a:r>
              <a:rPr lang="en-US" dirty="0" err="1" smtClean="0">
                <a:latin typeface="Adobe Caslon Pro Bold"/>
                <a:cs typeface="Adobe Caslon Pro Bold"/>
              </a:rPr>
              <a:t>m</a:t>
            </a:r>
            <a:r>
              <a:rPr lang="en-US" dirty="0" smtClean="0">
                <a:latin typeface="Adobe Caslon Pro Bold"/>
                <a:cs typeface="Adobe Caslon Pro Bold"/>
              </a:rPr>
              <a:t> from subject</a:t>
            </a:r>
          </a:p>
          <a:p>
            <a:r>
              <a:rPr lang="en-US" dirty="0" smtClean="0">
                <a:latin typeface="Adobe Caslon Pro Bold"/>
                <a:cs typeface="Adobe Caslon Pro Bold"/>
              </a:rPr>
              <a:t>f18</a:t>
            </a:r>
          </a:p>
          <a:p>
            <a:r>
              <a:rPr lang="en-US" dirty="0" smtClean="0">
                <a:latin typeface="Adobe Caslon Pro Bold"/>
                <a:cs typeface="Adobe Caslon Pro Bold"/>
              </a:rPr>
              <a:t>ISO 400</a:t>
            </a:r>
          </a:p>
          <a:p>
            <a:r>
              <a:rPr lang="en-US" dirty="0" smtClean="0">
                <a:latin typeface="Adobe Caslon Pro Bold"/>
                <a:cs typeface="Adobe Caslon Pro Bold"/>
              </a:rPr>
              <a:t>1/500 sec</a:t>
            </a:r>
          </a:p>
          <a:p>
            <a:endParaRPr lang="en-US" dirty="0" smtClean="0">
              <a:latin typeface="Adobe Caslon Pro Bold"/>
              <a:cs typeface="Adobe Caslon Pro Bold"/>
            </a:endParaRPr>
          </a:p>
          <a:p>
            <a:r>
              <a:rPr lang="en-US" dirty="0" smtClean="0">
                <a:latin typeface="Adobe Caslon Pro Bold"/>
                <a:cs typeface="Adobe Caslon Pro Bold"/>
              </a:rPr>
              <a:t>Bright sunlight</a:t>
            </a:r>
          </a:p>
          <a:p>
            <a:endParaRPr lang="en-US" dirty="0" smtClean="0">
              <a:latin typeface="Adobe Caslon Pro Bold"/>
              <a:cs typeface="Adobe Caslon Pro Bold"/>
            </a:endParaRPr>
          </a:p>
          <a:p>
            <a:r>
              <a:rPr lang="en-US" dirty="0" smtClean="0">
                <a:latin typeface="Adobe Caslon Pro Bold"/>
                <a:cs typeface="Adobe Caslon Pro Bold"/>
              </a:rPr>
              <a:t>Challenge was to anticipate the play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67098"/>
            <a:ext cx="822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“Freeze” the Action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Shooting</a:t>
            </a:r>
            <a:endParaRPr lang="en-US" dirty="0"/>
          </a:p>
        </p:txBody>
      </p:sp>
      <p:pic>
        <p:nvPicPr>
          <p:cNvPr id="6" name="Picture 5" descr="High Throw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16" y="1417638"/>
            <a:ext cx="2081784" cy="312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 descr="High Throw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094" y="1979673"/>
            <a:ext cx="2081784" cy="312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8" name="Picture 7" descr="High Throw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768" y="2674972"/>
            <a:ext cx="2081784" cy="312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High Throw_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606" y="3286841"/>
            <a:ext cx="2081784" cy="31211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0" name="Striped Right Arrow 9"/>
          <p:cNvSpPr/>
          <p:nvPr/>
        </p:nvSpPr>
        <p:spPr>
          <a:xfrm rot="1153778">
            <a:off x="2887148" y="5124761"/>
            <a:ext cx="2859409" cy="966092"/>
          </a:xfrm>
          <a:prstGeom prst="stripedRightArrow">
            <a:avLst/>
          </a:prstGeom>
          <a:solidFill>
            <a:srgbClr val="FF0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2634" y="5682939"/>
            <a:ext cx="11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 1 sec.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525</Words>
  <Application>Microsoft Macintosh PowerPoint</Application>
  <PresentationFormat>On-screen Show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Sports Action</vt:lpstr>
      <vt:lpstr>Key to Sports Action Photos is  Shutter Speed</vt:lpstr>
      <vt:lpstr>Camera Settings</vt:lpstr>
      <vt:lpstr>Blur Conveys Sense of Motion Blur the Subject</vt:lpstr>
      <vt:lpstr>Blur Conveys Sense of Motion Track the Subject</vt:lpstr>
      <vt:lpstr>World Cup Downhill Lake Louise November, 2013 </vt:lpstr>
      <vt:lpstr>World Cup Cross Country Skiing Canmore, January 2008</vt:lpstr>
      <vt:lpstr>Spring Training Mariners vs Cubs April 2013</vt:lpstr>
      <vt:lpstr>Continuous Shooting</vt:lpstr>
      <vt:lpstr>Ideas on Technique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Action</dc:title>
  <dc:creator>Peter Hopkins</dc:creator>
  <cp:lastModifiedBy>Peter Hopkins</cp:lastModifiedBy>
  <cp:revision>36</cp:revision>
  <dcterms:created xsi:type="dcterms:W3CDTF">2014-01-16T21:43:47Z</dcterms:created>
  <dcterms:modified xsi:type="dcterms:W3CDTF">2014-01-16T21:46:15Z</dcterms:modified>
</cp:coreProperties>
</file>