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09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122020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 resolution of digital photos is limited by the camera's lens not by the resolution of the camera itself.</a:t>
            </a:r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What's important when purchasing photographic equipment?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What happens to an image when it passes through a camera lens and is recorded at the camera's sensor.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What is resolution</a:t>
            </a:r>
          </a:p>
          <a:p>
            <a:pPr lvl="0">
              <a:defRPr sz="1800"/>
            </a:pPr>
            <a:r>
              <a:rPr sz="2200"/>
              <a:t>What is contrast and acuity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 resolution of your lens, Contrast and edge clarity drops off as the lines become finer.</a:t>
            </a:r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What happens to an image when it passes through a camera lens and is recorded at the camera's sensor.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00"/>
              <a:t>No stopped down performance of lenses at f/8 (like Canon and other manufacturers do). </a:t>
            </a:r>
          </a:p>
          <a:p>
            <a:pPr lvl="0">
              <a:defRPr sz="1800"/>
            </a:pPr>
            <a:r>
              <a:rPr sz="1500"/>
              <a:t>MTF data is also limited for zoom lenses, only the shortest and the longest focal lengths are provided. </a:t>
            </a:r>
          </a:p>
          <a:p>
            <a:pPr lvl="0">
              <a:defRPr sz="1800"/>
            </a:pPr>
            <a:r>
              <a:rPr sz="1500"/>
              <a:t>In the case of superzoom lenses like Nikon 18-300mm, it basically means that you can only look at the performance at 18mm and 300mm, but nothing in between.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uminous-landscape.com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62" name="Shape 62"/>
          <p:cNvSpPr/>
          <p:nvPr/>
        </p:nvSpPr>
        <p:spPr>
          <a:xfrm>
            <a:off x="4113631" y="4416662"/>
            <a:ext cx="4777538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What is blurry?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65" name="Shape 65"/>
          <p:cNvSpPr/>
          <p:nvPr/>
        </p:nvSpPr>
        <p:spPr>
          <a:xfrm>
            <a:off x="4370793" y="3956699"/>
            <a:ext cx="4263214" cy="184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Unacceptable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Reasonably sharp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Sharp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G_03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945" y="3126918"/>
            <a:ext cx="12464910" cy="3499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73" name="IMG_035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733" y="3891411"/>
            <a:ext cx="12429334" cy="1970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035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916" y="1847864"/>
            <a:ext cx="12748968" cy="605787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G_035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6" y="60311"/>
            <a:ext cx="12830808" cy="963297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G_037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783" y="1493872"/>
            <a:ext cx="12437234" cy="676585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87" name="Shape 87"/>
          <p:cNvSpPr/>
          <p:nvPr/>
        </p:nvSpPr>
        <p:spPr>
          <a:xfrm>
            <a:off x="3071784" y="4432300"/>
            <a:ext cx="686123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defTabSz="457200">
              <a:defRPr sz="5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300"/>
              <a:t>LENS QUALITY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90" name="Shape 90"/>
          <p:cNvSpPr/>
          <p:nvPr/>
        </p:nvSpPr>
        <p:spPr>
          <a:xfrm>
            <a:off x="733024" y="3462406"/>
            <a:ext cx="11538752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 two lenses with the same resolution, the apparent quality of the image will be determined by how well each lens preserves contrast 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 order to make a fair comparison between lenses we need to establish a way to quantify this loss in image quality...</a:t>
            </a:r>
          </a:p>
        </p:txBody>
      </p:sp>
      <p:sp>
        <p:nvSpPr>
          <p:cNvPr id="91" name="Shape 91"/>
          <p:cNvSpPr/>
          <p:nvPr/>
        </p:nvSpPr>
        <p:spPr>
          <a:xfrm>
            <a:off x="3071784" y="1463812"/>
            <a:ext cx="686123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defTabSz="457200">
              <a:defRPr sz="5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300"/>
              <a:t>LENS QUALITY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94" name="Shape 94"/>
          <p:cNvSpPr/>
          <p:nvPr/>
        </p:nvSpPr>
        <p:spPr>
          <a:xfrm>
            <a:off x="2839054" y="4698092"/>
            <a:ext cx="732669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5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FFFFFF"/>
                </a:solidFill>
              </a:rPr>
              <a:t>Sources of poor quality</a:t>
            </a:r>
          </a:p>
        </p:txBody>
      </p:sp>
      <p:sp>
        <p:nvSpPr>
          <p:cNvPr id="95" name="Shape 95"/>
          <p:cNvSpPr/>
          <p:nvPr/>
        </p:nvSpPr>
        <p:spPr>
          <a:xfrm>
            <a:off x="3071784" y="1463812"/>
            <a:ext cx="686123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defTabSz="457200">
              <a:defRPr sz="5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300"/>
              <a:t>LENS QUALITY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35" name="Shape 35"/>
          <p:cNvSpPr/>
          <p:nvPr/>
        </p:nvSpPr>
        <p:spPr>
          <a:xfrm>
            <a:off x="2841472" y="4416662"/>
            <a:ext cx="7321856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F8 and everything Auto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G_037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854" y="1121088"/>
            <a:ext cx="12467092" cy="751142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99" name="Shape 99"/>
          <p:cNvSpPr/>
          <p:nvPr/>
        </p:nvSpPr>
        <p:spPr>
          <a:xfrm>
            <a:off x="4026458" y="326234"/>
            <a:ext cx="4951884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Loss of Image Quality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781" y="352813"/>
            <a:ext cx="10615768" cy="8507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037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129" y="1183312"/>
            <a:ext cx="12260542" cy="738697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06" name="Shape 106"/>
          <p:cNvSpPr/>
          <p:nvPr/>
        </p:nvSpPr>
        <p:spPr>
          <a:xfrm>
            <a:off x="4026458" y="326234"/>
            <a:ext cx="4951884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Loss of Image Quality</a:t>
            </a:r>
          </a:p>
        </p:txBody>
      </p:sp>
      <p:sp>
        <p:nvSpPr>
          <p:cNvPr id="107" name="Shape 107"/>
          <p:cNvSpPr/>
          <p:nvPr/>
        </p:nvSpPr>
        <p:spPr>
          <a:xfrm>
            <a:off x="4405375" y="8755563"/>
            <a:ext cx="41940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F8 and everything Auto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73355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038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862" y="1130733"/>
            <a:ext cx="12435076" cy="7492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14" name="Shape 114"/>
          <p:cNvSpPr/>
          <p:nvPr/>
        </p:nvSpPr>
        <p:spPr>
          <a:xfrm>
            <a:off x="4026458" y="326234"/>
            <a:ext cx="4951884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Loss of Image Quality</a:t>
            </a:r>
          </a:p>
        </p:txBody>
      </p:sp>
      <p:sp>
        <p:nvSpPr>
          <p:cNvPr id="115" name="Shape 115"/>
          <p:cNvSpPr/>
          <p:nvPr/>
        </p:nvSpPr>
        <p:spPr>
          <a:xfrm>
            <a:off x="4405375" y="8755563"/>
            <a:ext cx="41940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F8 and everything Auto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18" name="Focus-Accuracy-AF-Fine-Tune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96" y="615983"/>
            <a:ext cx="12834408" cy="8521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Uncorrected-and-Corrected-C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7729" y="421778"/>
            <a:ext cx="6350001" cy="844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2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69" y="1087742"/>
            <a:ext cx="12662661" cy="757811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4026458" y="326234"/>
            <a:ext cx="4951884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Loss of Image Quality</a:t>
            </a:r>
          </a:p>
        </p:txBody>
      </p:sp>
      <p:sp>
        <p:nvSpPr>
          <p:cNvPr id="126" name="Shape 126"/>
          <p:cNvSpPr/>
          <p:nvPr/>
        </p:nvSpPr>
        <p:spPr>
          <a:xfrm>
            <a:off x="4405375" y="8755563"/>
            <a:ext cx="41940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F8 and everything Auto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757" y="1095335"/>
            <a:ext cx="12637286" cy="756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026458" y="326234"/>
            <a:ext cx="4951884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Loss of Image Quality</a:t>
            </a:r>
          </a:p>
        </p:txBody>
      </p:sp>
      <p:sp>
        <p:nvSpPr>
          <p:cNvPr id="131" name="Shape 131"/>
          <p:cNvSpPr/>
          <p:nvPr/>
        </p:nvSpPr>
        <p:spPr>
          <a:xfrm>
            <a:off x="5345404" y="8755563"/>
            <a:ext cx="2313992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Real Lens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762000" y="3033019"/>
            <a:ext cx="11480800" cy="1733154"/>
          </a:xfrm>
          <a:prstGeom prst="rect">
            <a:avLst/>
          </a:prstGeom>
        </p:spPr>
        <p:txBody>
          <a:bodyPr anchor="b"/>
          <a:lstStyle/>
          <a:p>
            <a:pPr marR="310895" lvl="0" defTabSz="310895">
              <a:defRPr sz="1800" b="0">
                <a:solidFill>
                  <a:srgbClr val="000000"/>
                </a:solidFill>
                <a:effectLst/>
              </a:defRPr>
            </a:pPr>
            <a:r>
              <a:rPr sz="3604">
                <a:latin typeface="Cambria"/>
                <a:ea typeface="Cambria"/>
                <a:cs typeface="Cambria"/>
                <a:sym typeface="Cambria"/>
              </a:rPr>
              <a:t>LENS</a:t>
            </a:r>
          </a:p>
          <a:p>
            <a:pPr marR="310895" lvl="0" defTabSz="310895">
              <a:defRPr sz="1800" b="0">
                <a:solidFill>
                  <a:srgbClr val="000000"/>
                </a:solidFill>
                <a:effectLst/>
              </a:defRPr>
            </a:pPr>
            <a:r>
              <a:rPr sz="3604">
                <a:latin typeface="Cambria"/>
                <a:ea typeface="Cambria"/>
                <a:cs typeface="Cambria"/>
                <a:sym typeface="Cambria"/>
              </a:rPr>
              <a:t>MTF Charts</a:t>
            </a:r>
          </a:p>
          <a:p>
            <a:pPr marR="310895" lvl="0" defTabSz="310895">
              <a:defRPr sz="1800" b="0">
                <a:solidFill>
                  <a:srgbClr val="000000"/>
                </a:solidFill>
                <a:effectLst/>
              </a:defRPr>
            </a:pPr>
            <a:r>
              <a:rPr sz="3604">
                <a:latin typeface="Cambria"/>
                <a:ea typeface="Cambria"/>
                <a:cs typeface="Cambria"/>
                <a:sym typeface="Cambria"/>
              </a:rPr>
              <a:t>Modulation Transfer Function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356615" lvl="0" defTabSz="356615">
              <a:defRPr sz="1800" b="0">
                <a:solidFill>
                  <a:srgbClr val="000000"/>
                </a:solidFill>
                <a:effectLst/>
              </a:defRPr>
            </a:pPr>
            <a:r>
              <a:rPr sz="4134">
                <a:latin typeface="Cambria"/>
                <a:ea typeface="Cambria"/>
                <a:cs typeface="Cambria"/>
                <a:sym typeface="Cambria"/>
              </a:rPr>
              <a:t>LENS QUALITY</a:t>
            </a:r>
          </a:p>
          <a:p>
            <a:pPr marR="356615" lvl="0" defTabSz="356615">
              <a:defRPr sz="1800" b="0">
                <a:solidFill>
                  <a:srgbClr val="000000"/>
                </a:solidFill>
                <a:effectLst/>
              </a:defRPr>
            </a:pPr>
            <a:r>
              <a:rPr sz="4134">
                <a:latin typeface="Cambria"/>
                <a:ea typeface="Cambria"/>
                <a:cs typeface="Cambria"/>
                <a:sym typeface="Cambria"/>
              </a:rPr>
              <a:t>RESOLUTION &amp; CONTRAST, </a:t>
            </a:r>
          </a:p>
          <a:p>
            <a:pPr marR="356615" lvl="0" defTabSz="356615">
              <a:defRPr sz="1800" b="0">
                <a:solidFill>
                  <a:srgbClr val="000000"/>
                </a:solidFill>
                <a:effectLst/>
              </a:defRPr>
            </a:pPr>
            <a:r>
              <a:rPr sz="4134">
                <a:latin typeface="Cambria"/>
                <a:ea typeface="Cambria"/>
                <a:cs typeface="Cambria"/>
                <a:sym typeface="Cambria"/>
              </a:rPr>
              <a:t>MTF Charts</a:t>
            </a:r>
          </a:p>
          <a:p>
            <a:pPr marR="356615" lvl="0" defTabSz="356615">
              <a:defRPr sz="1800" b="0">
                <a:solidFill>
                  <a:srgbClr val="000000"/>
                </a:solidFill>
                <a:effectLst/>
              </a:defRPr>
            </a:pPr>
            <a:r>
              <a:rPr sz="4134">
                <a:latin typeface="Cambria"/>
                <a:ea typeface="Cambria"/>
                <a:cs typeface="Cambria"/>
                <a:sym typeface="Cambria"/>
              </a:rPr>
              <a:t>Bokeh</a:t>
            </a:r>
          </a:p>
        </p:txBody>
      </p:sp>
      <p:sp>
        <p:nvSpPr>
          <p:cNvPr id="38" name="Shape 3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37" name="Shape 137"/>
          <p:cNvSpPr/>
          <p:nvPr/>
        </p:nvSpPr>
        <p:spPr>
          <a:xfrm>
            <a:off x="186431" y="1473199"/>
            <a:ext cx="12968004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Modulation Transfer Function (MTF) quantifies how well a subject's regional brightness variations are preserved when they pass through a camera lens. 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*A perfect lens is one whose detail is limited only by diffraction.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See tutorial on diffraction in photography for a background on this topic.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	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40" name="Shape 140"/>
          <p:cNvSpPr/>
          <p:nvPr/>
        </p:nvSpPr>
        <p:spPr>
          <a:xfrm>
            <a:off x="292703" y="2590800"/>
            <a:ext cx="12363042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MTF charts can provide 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1.	Lens Resolution </a:t>
            </a:r>
            <a:r>
              <a:rPr sz="2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(center to corners at maximum and stopped down apertures)</a:t>
            </a: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2.	Lens Contrast </a:t>
            </a:r>
            <a:r>
              <a:rPr sz="2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(center to corners at maximum and stopped down apertures)</a:t>
            </a:r>
            <a:endParaRPr sz="3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3.	Astigmatism and Lateral Chromatic Aberration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4.	Field Curvature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5.	Focus Shift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36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3673" y="585131"/>
            <a:ext cx="7037454" cy="8583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46" name="IMG_03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85" y="1077146"/>
            <a:ext cx="12513830" cy="759930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4218114" y="210701"/>
            <a:ext cx="45685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More Scientific Approach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35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806" y="468610"/>
            <a:ext cx="8204201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0359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0806" y="5052020"/>
            <a:ext cx="8204201" cy="374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036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87" y="1701857"/>
            <a:ext cx="12858026" cy="63498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967" y="768867"/>
            <a:ext cx="12844867" cy="821586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7428407" y="1200858"/>
            <a:ext cx="5394628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800"/>
              <a:t>A perfect lens is one whose detail is limited only by diffraction.</a:t>
            </a:r>
          </a:p>
        </p:txBody>
      </p:sp>
      <p:sp>
        <p:nvSpPr>
          <p:cNvPr id="161" name="Shape 161"/>
          <p:cNvSpPr/>
          <p:nvPr/>
        </p:nvSpPr>
        <p:spPr>
          <a:xfrm>
            <a:off x="3507351" y="-50800"/>
            <a:ext cx="599009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800"/>
              <a:t>MTF curve for a perfect Lens</a:t>
            </a:r>
          </a:p>
        </p:txBody>
      </p:sp>
      <p:sp>
        <p:nvSpPr>
          <p:cNvPr id="162" name="Shape 162"/>
          <p:cNvSpPr/>
          <p:nvPr/>
        </p:nvSpPr>
        <p:spPr>
          <a:xfrm>
            <a:off x="3783964" y="9092375"/>
            <a:ext cx="543687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Perfectly Scientific Approach?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10" y="99370"/>
            <a:ext cx="11648380" cy="906244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4637976" y="9092375"/>
            <a:ext cx="372884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More Real Approach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69" name="IMG_036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459" y="508856"/>
            <a:ext cx="10369882" cy="806776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4637976" y="9092375"/>
            <a:ext cx="372884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More Real Approach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346" y="828929"/>
            <a:ext cx="12532108" cy="809574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4637976" y="9092375"/>
            <a:ext cx="372884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More Real Approach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G_037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844" y="33380"/>
            <a:ext cx="11553112" cy="9686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77" name="IMG_03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85" y="1077146"/>
            <a:ext cx="12513830" cy="759930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218114" y="210701"/>
            <a:ext cx="45685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More Scientific Approach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81" name="IMG_035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06" y="206672"/>
            <a:ext cx="10388330" cy="8830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8631" y="81907"/>
            <a:ext cx="8147538" cy="7740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87" name="Shape 187"/>
          <p:cNvSpPr/>
          <p:nvPr/>
        </p:nvSpPr>
        <p:spPr>
          <a:xfrm>
            <a:off x="466990" y="1709151"/>
            <a:ext cx="12070820" cy="5567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How to read Nikon MTF Charts</a:t>
            </a: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Nikon has been providing MTF data for every new lens it makes for a while now. You might not be able to find MTF charts for some of the very old Nikkor lenses, but all current ones have MTF data, including some 10-15 year old AF-D lenses. When it comes to providing lens performance data, Nikon’s MTF charts contain the following data:</a:t>
            </a: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marL="1157941" lvl="1" indent="-522941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</a:t>
            </a: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Lens performance at the maximum aperture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Lens performance at the shortest and longest focal lengths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Sagittal and Meridonial Contrast and Resolution figures at 10 lines/mm and 30 lines/mm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Astigmatism and Lateral Chromatic Aberration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Field Curvature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192" name="IMG_036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320" y="75642"/>
            <a:ext cx="7638160" cy="8424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95" name="Shape 195"/>
          <p:cNvSpPr/>
          <p:nvPr/>
        </p:nvSpPr>
        <p:spPr>
          <a:xfrm>
            <a:off x="308646" y="2638933"/>
            <a:ext cx="12387508" cy="4475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How to read Canon MTF Charts</a:t>
            </a: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Canon also shows the stopped down performance of lenses at f/8, which can be very useful.</a:t>
            </a: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Lens performance at the maximum aperture and f/8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Lens performance at the shortest and longest focal lengths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Sagittal and Meridonial Contrast and Resolution figures at 10 lines/mm and 30 lines/mm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Astigmatism and Lateral Chromatic Aberration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Field Curvature</a:t>
            </a:r>
          </a:p>
          <a:p>
            <a:pPr marL="1008529" lvl="1" indent="-373529" algn="l">
              <a:buSzPct val="100000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   Focus Shift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2850033" y="2043060"/>
            <a:ext cx="7304734" cy="942133"/>
          </a:xfrm>
          <a:prstGeom prst="rect">
            <a:avLst/>
          </a:prstGeom>
        </p:spPr>
        <p:txBody>
          <a:bodyPr anchor="b"/>
          <a:lstStyle>
            <a:lvl1pPr marR="457200" defTabSz="457200">
              <a:defRPr sz="5300" b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5300"/>
              <a:t>LENS Bokeh</a:t>
            </a:r>
          </a:p>
        </p:txBody>
      </p:sp>
      <p:sp>
        <p:nvSpPr>
          <p:cNvPr id="199" name="Shape 199"/>
          <p:cNvSpPr/>
          <p:nvPr/>
        </p:nvSpPr>
        <p:spPr>
          <a:xfrm>
            <a:off x="450392" y="3602598"/>
            <a:ext cx="12104016" cy="125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Bokeh has been defined as "the way the lens renders out-of-focus points of light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037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174" y="2610246"/>
            <a:ext cx="9144001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037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737344"/>
            <a:ext cx="10160000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037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7358" y="1926034"/>
            <a:ext cx="7620001" cy="554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G_036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87" y="1701857"/>
            <a:ext cx="12858026" cy="634988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pic>
        <p:nvPicPr>
          <p:cNvPr id="211" name="IMG_036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162" y="306718"/>
            <a:ext cx="12560476" cy="914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214" name="Shape 214"/>
          <p:cNvSpPr/>
          <p:nvPr/>
        </p:nvSpPr>
        <p:spPr>
          <a:xfrm>
            <a:off x="1143889" y="4090049"/>
            <a:ext cx="10717023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https://photographylife.com/what-is-focus-shift</a:t>
            </a:r>
          </a:p>
        </p:txBody>
      </p:sp>
      <p:sp>
        <p:nvSpPr>
          <p:cNvPr id="215" name="Shape 215"/>
          <p:cNvSpPr/>
          <p:nvPr/>
        </p:nvSpPr>
        <p:spPr>
          <a:xfrm>
            <a:off x="2435567" y="5874399"/>
            <a:ext cx="813366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http://www.cambridgeincolour.com/</a:t>
            </a:r>
          </a:p>
        </p:txBody>
      </p:sp>
      <p:sp>
        <p:nvSpPr>
          <p:cNvPr id="216" name="Shape 216"/>
          <p:cNvSpPr/>
          <p:nvPr/>
        </p:nvSpPr>
        <p:spPr>
          <a:xfrm>
            <a:off x="2091715" y="2915299"/>
            <a:ext cx="833877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38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2"/>
              </a:rPr>
              <a:t>http://www.luminous-landscape.com</a:t>
            </a:r>
          </a:p>
        </p:txBody>
      </p:sp>
      <p:sp>
        <p:nvSpPr>
          <p:cNvPr id="217" name="Shape 217"/>
          <p:cNvSpPr/>
          <p:nvPr/>
        </p:nvSpPr>
        <p:spPr>
          <a:xfrm>
            <a:off x="1743278" y="4982224"/>
            <a:ext cx="951824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http://www.kenrockwell.com/tech/mtf.htm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G_037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66" y="1834802"/>
            <a:ext cx="13037132" cy="608399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G_036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981" y="174726"/>
            <a:ext cx="8407308" cy="940414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G_036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693" y="109600"/>
            <a:ext cx="8475023" cy="953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9531015" y="9143999"/>
            <a:ext cx="331537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FFFFFF"/>
                </a:solidFill>
              </a:rPr>
              <a:t>LENS QUALITY: MTF, RESOLUTION &amp; CONTRAST</a:t>
            </a:r>
          </a:p>
        </p:txBody>
      </p:sp>
      <p:sp>
        <p:nvSpPr>
          <p:cNvPr id="59" name="Shape 59"/>
          <p:cNvSpPr/>
          <p:nvPr/>
        </p:nvSpPr>
        <p:spPr>
          <a:xfrm>
            <a:off x="2516916" y="4038599"/>
            <a:ext cx="797096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lvl="0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latin typeface="Cambria"/>
                <a:ea typeface="Cambria"/>
                <a:cs typeface="Cambria"/>
                <a:sym typeface="Cambria"/>
              </a:rPr>
              <a:t>LENS</a:t>
            </a:r>
          </a:p>
          <a:p>
            <a:pPr marR="457200" lvl="0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latin typeface="Cambria"/>
                <a:ea typeface="Cambria"/>
                <a:cs typeface="Cambria"/>
                <a:sym typeface="Cambria"/>
              </a:rPr>
              <a:t>RESOLUTION &amp; CONTRAST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Macintosh PowerPoint</Application>
  <PresentationFormat>Custom</PresentationFormat>
  <Paragraphs>139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New_Template2</vt:lpstr>
      <vt:lpstr>PowerPoint Presentation</vt:lpstr>
      <vt:lpstr>PowerPoint Presentation</vt:lpstr>
      <vt:lpstr>LENS QUALITY RESOLUTION &amp; CONTRAST,  MTF Charts Bokeh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LENS MTF Charts Modulation Transfer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LENS Bokeh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Joseph Potts</cp:lastModifiedBy>
  <cp:revision>1</cp:revision>
  <dcterms:modified xsi:type="dcterms:W3CDTF">2014-11-24T16:18:57Z</dcterms:modified>
</cp:coreProperties>
</file>